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D9400"/>
    <a:srgbClr val="A24A1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4B663F3-67D1-A042-B098-AF09CA7ACB05}" type="datetimeFigureOut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0BCDEF49-6661-A841-837C-43A38BF471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Mastering 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“ISD from the Ground UP” by Chuck </a:t>
            </a:r>
            <a:r>
              <a:rPr lang="en-US" dirty="0" err="1" smtClean="0"/>
              <a:t>Hodell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A-B-C-D format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Audience</a:t>
            </a:r>
            <a:r>
              <a:rPr lang="en-US" dirty="0" smtClean="0"/>
              <a:t> – the intended population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Behavior</a:t>
            </a:r>
            <a:r>
              <a:rPr lang="en-US" dirty="0" smtClean="0"/>
              <a:t> – must be observable / measurable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Condition</a:t>
            </a:r>
            <a:r>
              <a:rPr lang="en-US" dirty="0" smtClean="0"/>
              <a:t> – context of the learning environment </a:t>
            </a:r>
            <a:r>
              <a:rPr lang="en-US" b="1" i="1" dirty="0" smtClean="0"/>
              <a:t>and </a:t>
            </a:r>
            <a:r>
              <a:rPr lang="en-US" dirty="0" smtClean="0"/>
              <a:t>the framework for evaluation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Degree</a:t>
            </a:r>
            <a:r>
              <a:rPr lang="en-US" dirty="0" smtClean="0"/>
              <a:t> –states level of mastery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 &amp; Measurable Verbs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3779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Apply</a:t>
                      </a:r>
                    </a:p>
                    <a:p>
                      <a:r>
                        <a:rPr lang="en-US" sz="2200" dirty="0" smtClean="0"/>
                        <a:t>Cite</a:t>
                      </a:r>
                    </a:p>
                    <a:p>
                      <a:r>
                        <a:rPr lang="en-US" sz="2200" dirty="0" smtClean="0"/>
                        <a:t>Classify</a:t>
                      </a:r>
                    </a:p>
                    <a:p>
                      <a:r>
                        <a:rPr lang="en-US" sz="2200" dirty="0" smtClean="0"/>
                        <a:t>Combine</a:t>
                      </a:r>
                    </a:p>
                    <a:p>
                      <a:r>
                        <a:rPr lang="en-US" sz="2200" dirty="0" smtClean="0"/>
                        <a:t>Compare</a:t>
                      </a:r>
                    </a:p>
                    <a:p>
                      <a:r>
                        <a:rPr lang="en-US" sz="2200" dirty="0" smtClean="0"/>
                        <a:t>Contrast</a:t>
                      </a:r>
                    </a:p>
                    <a:p>
                      <a:r>
                        <a:rPr lang="en-US" sz="2200" dirty="0" smtClean="0"/>
                        <a:t>Define</a:t>
                      </a:r>
                    </a:p>
                    <a:p>
                      <a:r>
                        <a:rPr lang="en-US" sz="2200" dirty="0" smtClean="0"/>
                        <a:t>Diagram</a:t>
                      </a:r>
                    </a:p>
                    <a:p>
                      <a:r>
                        <a:rPr lang="en-US" sz="2200" dirty="0" smtClean="0"/>
                        <a:t>Discuss</a:t>
                      </a:r>
                    </a:p>
                    <a:p>
                      <a:r>
                        <a:rPr lang="en-US" sz="2200" dirty="0" smtClean="0"/>
                        <a:t>Dramatize</a:t>
                      </a:r>
                    </a:p>
                    <a:p>
                      <a:r>
                        <a:rPr lang="en-US" sz="2200" dirty="0" smtClean="0"/>
                        <a:t>Draw</a:t>
                      </a:r>
                      <a:endParaRPr lang="en-US" sz="2200" dirty="0"/>
                    </a:p>
                  </a:txBody>
                  <a:tcPr>
                    <a:solidFill>
                      <a:srgbClr val="A24A1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Estimate</a:t>
                      </a:r>
                    </a:p>
                    <a:p>
                      <a:r>
                        <a:rPr lang="en-US" sz="2200" dirty="0" smtClean="0"/>
                        <a:t>Explain</a:t>
                      </a:r>
                    </a:p>
                    <a:p>
                      <a:r>
                        <a:rPr lang="en-US" sz="2200" dirty="0" smtClean="0"/>
                        <a:t>Express</a:t>
                      </a:r>
                    </a:p>
                    <a:p>
                      <a:r>
                        <a:rPr lang="en-US" sz="2200" dirty="0" smtClean="0"/>
                        <a:t>Identify</a:t>
                      </a:r>
                    </a:p>
                    <a:p>
                      <a:r>
                        <a:rPr lang="en-US" sz="2200" dirty="0" smtClean="0"/>
                        <a:t>Infer</a:t>
                      </a:r>
                    </a:p>
                    <a:p>
                      <a:r>
                        <a:rPr lang="en-US" sz="2200" dirty="0" smtClean="0"/>
                        <a:t>Illustrate</a:t>
                      </a:r>
                    </a:p>
                    <a:p>
                      <a:r>
                        <a:rPr lang="en-US" sz="2200" dirty="0" smtClean="0"/>
                        <a:t>Measure</a:t>
                      </a:r>
                    </a:p>
                    <a:p>
                      <a:r>
                        <a:rPr lang="en-US" sz="2200" dirty="0" smtClean="0"/>
                        <a:t>Name</a:t>
                      </a:r>
                    </a:p>
                    <a:p>
                      <a:r>
                        <a:rPr lang="en-US" sz="2200" dirty="0" smtClean="0"/>
                        <a:t>Organize</a:t>
                      </a:r>
                    </a:p>
                    <a:p>
                      <a:r>
                        <a:rPr lang="en-US" sz="2200" dirty="0" smtClean="0"/>
                        <a:t>Prescribe</a:t>
                      </a:r>
                    </a:p>
                    <a:p>
                      <a:r>
                        <a:rPr lang="en-US" sz="2200" dirty="0" smtClean="0"/>
                        <a:t>Question</a:t>
                      </a:r>
                      <a:endParaRPr lang="en-US" sz="2200" dirty="0"/>
                    </a:p>
                  </a:txBody>
                  <a:tcPr>
                    <a:solidFill>
                      <a:srgbClr val="CD94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Rearrange</a:t>
                      </a:r>
                    </a:p>
                    <a:p>
                      <a:r>
                        <a:rPr lang="en-US" sz="2200" dirty="0" smtClean="0"/>
                        <a:t>Record</a:t>
                      </a:r>
                    </a:p>
                    <a:p>
                      <a:r>
                        <a:rPr lang="en-US" sz="2200" dirty="0" smtClean="0"/>
                        <a:t>Repeat</a:t>
                      </a:r>
                    </a:p>
                    <a:p>
                      <a:r>
                        <a:rPr lang="en-US" sz="2200" dirty="0" smtClean="0"/>
                        <a:t>Rephrase</a:t>
                      </a:r>
                    </a:p>
                    <a:p>
                      <a:r>
                        <a:rPr lang="en-US" sz="2200" dirty="0" smtClean="0"/>
                        <a:t>Restate</a:t>
                      </a:r>
                    </a:p>
                    <a:p>
                      <a:r>
                        <a:rPr lang="en-US" sz="2200" dirty="0" smtClean="0"/>
                        <a:t>Sketch</a:t>
                      </a:r>
                    </a:p>
                    <a:p>
                      <a:r>
                        <a:rPr lang="en-US" sz="2200" dirty="0" smtClean="0"/>
                        <a:t>Specify</a:t>
                      </a:r>
                    </a:p>
                    <a:p>
                      <a:r>
                        <a:rPr lang="en-US" sz="2200" dirty="0" smtClean="0"/>
                        <a:t>Tell</a:t>
                      </a:r>
                    </a:p>
                    <a:p>
                      <a:r>
                        <a:rPr lang="en-US" sz="2200" dirty="0" smtClean="0"/>
                        <a:t>Translate</a:t>
                      </a:r>
                    </a:p>
                    <a:p>
                      <a:r>
                        <a:rPr lang="en-US" sz="2200" dirty="0" smtClean="0"/>
                        <a:t>Underline</a:t>
                      </a:r>
                    </a:p>
                    <a:p>
                      <a:r>
                        <a:rPr lang="en-US" sz="2200" dirty="0" smtClean="0"/>
                        <a:t>Use</a:t>
                      </a:r>
                      <a:endParaRPr lang="en-US" sz="2200" dirty="0"/>
                    </a:p>
                  </a:txBody>
                  <a:tcPr>
                    <a:solidFill>
                      <a:srgbClr val="A24A1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Do’s and Don’ts for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from the perspective of the learner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Needed for each learning activity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Objectives are NOT GOALS!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Should be measurable and observable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Cognitive</a:t>
            </a:r>
            <a:r>
              <a:rPr lang="en-US" dirty="0" smtClean="0"/>
              <a:t> – cognitive, or thinking, aspects of the brain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b="1" dirty="0" smtClean="0"/>
              <a:t>Affective</a:t>
            </a:r>
            <a:r>
              <a:rPr lang="en-US" dirty="0" smtClean="0"/>
              <a:t> – motivation, attitudes, feelings…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b="1" dirty="0" smtClean="0"/>
              <a:t>Psychomotor</a:t>
            </a:r>
            <a:r>
              <a:rPr lang="en-US" dirty="0" smtClean="0"/>
              <a:t> – requires movement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b="1" dirty="0" smtClean="0"/>
              <a:t>Interpersonal</a:t>
            </a:r>
            <a:r>
              <a:rPr lang="en-US" dirty="0" smtClean="0"/>
              <a:t> – related to the interaction of two or more individuals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reading </a:t>
            </a:r>
            <a:r>
              <a:rPr lang="en-US" i="1" dirty="0" smtClean="0"/>
              <a:t>Grandfather’s Journey</a:t>
            </a:r>
            <a:r>
              <a:rPr lang="en-US" dirty="0" smtClean="0"/>
              <a:t>, sixth grade students in Ms. Jones’ class should be able to present a verbal argument that describes four reasons why Grandfather should live in California.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reading </a:t>
            </a:r>
            <a:r>
              <a:rPr lang="en-US" i="1" dirty="0" smtClean="0"/>
              <a:t>Grandfather’s Journey, </a:t>
            </a:r>
            <a:r>
              <a:rPr lang="en-US" dirty="0" smtClean="0"/>
              <a:t>sixth grade students in Ms. Jones’ class will interview a grandparent about his/her childhood experiences and create a 5 minute podcast of the interview.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44</TotalTime>
  <Words>220</Words>
  <Application>Microsoft Macintosh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Mastering Objectives</vt:lpstr>
      <vt:lpstr>A-B-C-D format </vt:lpstr>
      <vt:lpstr>Observable &amp; Measurable Verbs</vt:lpstr>
      <vt:lpstr>Do’s and Don’ts for OBJECTIVES</vt:lpstr>
      <vt:lpstr>Objective Domains</vt:lpstr>
      <vt:lpstr>Example</vt:lpstr>
      <vt:lpstr>Example</vt:lpstr>
    </vt:vector>
  </TitlesOfParts>
  <Company>Rutgers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Mastering Objectives</dc:title>
  <dc:creator>Graduate School of Education</dc:creator>
  <cp:lastModifiedBy>Graduate School of Education</cp:lastModifiedBy>
  <cp:revision>2</cp:revision>
  <dcterms:created xsi:type="dcterms:W3CDTF">2012-02-06T03:23:17Z</dcterms:created>
  <dcterms:modified xsi:type="dcterms:W3CDTF">2012-02-06T04:07:29Z</dcterms:modified>
</cp:coreProperties>
</file>